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30275213" cy="42811700"/>
  <p:notesSz cx="6858000" cy="9144000"/>
  <p:defaultTextStyle>
    <a:defPPr>
      <a:defRPr lang="en-US"/>
    </a:defPPr>
    <a:lvl1pPr marL="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07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14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21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28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35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42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249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8562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3B98CD3-53E7-CA49-9DA3-4709974276AE}">
          <p14:sldIdLst>
            <p14:sldId id="256"/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4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04" y="6720"/>
      </p:cViewPr>
      <p:guideLst>
        <p:guide orient="horz" pos="13485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24259965"/>
            <a:ext cx="21192649" cy="109407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5351466"/>
            <a:ext cx="22548726" cy="1139167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5351466"/>
            <a:ext cx="67157362" cy="1139167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07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14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21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28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3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42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3" y="31157408"/>
            <a:ext cx="44850417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9" y="31157408"/>
            <a:ext cx="44855671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7"/>
            <a:ext cx="13376810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0" y="9583085"/>
            <a:ext cx="13382065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0" y="13576857"/>
            <a:ext cx="13382065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38"/>
            <a:ext cx="9960336" cy="72542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8" y="1704543"/>
            <a:ext cx="16924685" cy="3653860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9"/>
            <a:ext cx="9960336" cy="2928439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1"/>
            <a:ext cx="18165128" cy="353791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6"/>
            <a:ext cx="18165128" cy="25687020"/>
          </a:xfrm>
        </p:spPr>
        <p:txBody>
          <a:bodyPr/>
          <a:lstStyle>
            <a:lvl1pPr marL="0" indent="0">
              <a:buNone/>
              <a:defRPr sz="10300"/>
            </a:lvl1pPr>
            <a:lvl2pPr marL="1476070" indent="0">
              <a:buNone/>
              <a:defRPr sz="9000"/>
            </a:lvl2pPr>
            <a:lvl3pPr marL="2952140" indent="0">
              <a:buNone/>
              <a:defRPr sz="7700"/>
            </a:lvl3pPr>
            <a:lvl4pPr marL="4428211" indent="0">
              <a:buNone/>
              <a:defRPr sz="6500"/>
            </a:lvl4pPr>
            <a:lvl5pPr marL="5904281" indent="0">
              <a:buNone/>
              <a:defRPr sz="6500"/>
            </a:lvl5pPr>
            <a:lvl6pPr marL="7380351" indent="0">
              <a:buNone/>
              <a:defRPr sz="6500"/>
            </a:lvl6pPr>
            <a:lvl7pPr marL="8856421" indent="0">
              <a:buNone/>
              <a:defRPr sz="6500"/>
            </a:lvl7pPr>
            <a:lvl8pPr marL="10332491" indent="0">
              <a:buNone/>
              <a:defRPr sz="6500"/>
            </a:lvl8pPr>
            <a:lvl9pPr marL="11808562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6"/>
            <a:ext cx="18165128" cy="502442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image" Target="../media/image2.jpe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wmf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295214" tIns="147607" rIns="295214" bIns="147607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2"/>
            <a:ext cx="27247692" cy="28253742"/>
          </a:xfrm>
          <a:prstGeom prst="rect">
            <a:avLst/>
          </a:prstGeom>
        </p:spPr>
        <p:txBody>
          <a:bodyPr vert="horz" lIns="295214" tIns="147607" rIns="295214" bIns="147607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2" y="39680106"/>
            <a:ext cx="9587151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 userDrawn="1"/>
        </p:nvSpPr>
        <p:spPr bwMode="auto">
          <a:xfrm>
            <a:off x="0" y="40774938"/>
            <a:ext cx="30279975" cy="203358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3" y="40054213"/>
            <a:ext cx="1392237" cy="27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769747" y="41959433"/>
            <a:ext cx="2188130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EAMT 2018.</a:t>
            </a:r>
            <a:r>
              <a:rPr lang="en-US" sz="3200" baseline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The 21st Annual Conference of the European Association for Machine Translation. 28–30 May, 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</a:rPr>
              <a:t>Alacant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/Alicante, Spain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578163"/>
              </p:ext>
            </p:extLst>
          </p:nvPr>
        </p:nvGraphicFramePr>
        <p:xfrm>
          <a:off x="0" y="950913"/>
          <a:ext cx="51308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r:id="rId15" imgW="2145600" imgH="801360" progId="">
                  <p:embed/>
                </p:oleObj>
              </mc:Choice>
              <mc:Fallback>
                <p:oleObj r:id="rId15" imgW="2145600" imgH="80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50913"/>
                        <a:ext cx="5130800" cy="1916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EAMT-logo.tiff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8" y="41148000"/>
            <a:ext cx="5032027" cy="1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6070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053" indent="-1107053" algn="l" defTabSz="1476070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614" indent="-922544" algn="l" defTabSz="1476070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176" indent="-738035" algn="l" defTabSz="1476070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246" indent="-738035" algn="l" defTabSz="1476070" rtl="0" eaLnBrk="1" latinLnBrk="0" hangingPunct="1">
        <a:spcBef>
          <a:spcPct val="20000"/>
        </a:spcBef>
        <a:buFont typeface="Arial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316" indent="-738035" algn="l" defTabSz="1476070" rtl="0" eaLnBrk="1" latinLnBrk="0" hangingPunct="1">
        <a:spcBef>
          <a:spcPct val="20000"/>
        </a:spcBef>
        <a:buFont typeface="Arial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4.docx"/><Relationship Id="rId12" Type="http://schemas.openxmlformats.org/officeDocument/2006/relationships/image" Target="../media/image7.emf"/><Relationship Id="rId13" Type="http://schemas.openxmlformats.org/officeDocument/2006/relationships/package" Target="../embeddings/Microsoft_Word_Document5.docx"/><Relationship Id="rId14" Type="http://schemas.openxmlformats.org/officeDocument/2006/relationships/image" Target="../media/image8.emf"/><Relationship Id="rId15" Type="http://schemas.openxmlformats.org/officeDocument/2006/relationships/package" Target="../embeddings/Microsoft_Word_Document6.docx"/><Relationship Id="rId16" Type="http://schemas.openxmlformats.org/officeDocument/2006/relationships/image" Target="../media/image9.emf"/><Relationship Id="rId17" Type="http://schemas.openxmlformats.org/officeDocument/2006/relationships/image" Target="../media/image10.jpeg"/><Relationship Id="rId18" Type="http://schemas.openxmlformats.org/officeDocument/2006/relationships/image" Target="../media/image11.jpeg"/><Relationship Id="rId19" Type="http://schemas.openxmlformats.org/officeDocument/2006/relationships/image" Target="../media/image12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emf"/><Relationship Id="rId5" Type="http://schemas.openxmlformats.org/officeDocument/2006/relationships/hyperlink" Target="mailto:b.babych@leeds.ac.uk" TargetMode="External"/><Relationship Id="rId6" Type="http://schemas.openxmlformats.org/officeDocument/2006/relationships/hyperlink" Target="https://github.com/bogdanbabych/cognates-phonology" TargetMode="External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.emf"/><Relationship Id="rId9" Type="http://schemas.openxmlformats.org/officeDocument/2006/relationships/package" Target="../embeddings/Microsoft_Word_Document3.docx"/><Relationship Id="rId10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423345"/>
              </p:ext>
            </p:extLst>
          </p:nvPr>
        </p:nvGraphicFramePr>
        <p:xfrm>
          <a:off x="877221" y="32785050"/>
          <a:ext cx="18409708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" name="Document" r:id="rId3" imgW="5410200" imgH="2286000" progId="Word.Document.12">
                  <p:embed/>
                </p:oleObj>
              </mc:Choice>
              <mc:Fallback>
                <p:oleObj name="Document" r:id="rId3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21" y="32785050"/>
                        <a:ext cx="18409708" cy="777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55813" y="985053"/>
            <a:ext cx="264097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Development and evaluation of phonological </a:t>
            </a:r>
            <a:r>
              <a:rPr lang="en-US" sz="7200" b="1" dirty="0" smtClean="0"/>
              <a:t>models </a:t>
            </a:r>
          </a:p>
          <a:p>
            <a:pPr algn="ctr"/>
            <a:r>
              <a:rPr lang="en-US" sz="7200" b="1" dirty="0"/>
              <a:t>for cognate identification</a:t>
            </a:r>
            <a:endParaRPr lang="en-US" sz="7200" b="1" dirty="0" smtClean="0"/>
          </a:p>
          <a:p>
            <a:pPr algn="ctr">
              <a:spcBef>
                <a:spcPts val="2400"/>
              </a:spcBef>
            </a:pPr>
            <a:r>
              <a:rPr lang="en-US" sz="4800" dirty="0" smtClean="0"/>
              <a:t>Bogdan BABYCH</a:t>
            </a:r>
          </a:p>
          <a:p>
            <a:pPr algn="ctr"/>
            <a:r>
              <a:rPr lang="en-US" sz="4800" dirty="0" smtClean="0"/>
              <a:t>Centre </a:t>
            </a:r>
            <a:r>
              <a:rPr lang="en-US" sz="4800" dirty="0"/>
              <a:t>for Translation Studies, University of </a:t>
            </a:r>
            <a:r>
              <a:rPr lang="en-US" sz="4800" dirty="0" smtClean="0"/>
              <a:t>Leeds, UK</a:t>
            </a:r>
          </a:p>
          <a:p>
            <a:pPr algn="ctr"/>
            <a:r>
              <a:rPr lang="en-US" sz="4800" dirty="0" smtClean="0">
                <a:hlinkClick r:id="rId5"/>
              </a:rPr>
              <a:t>b.babych@leeds.ac.uk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068" y="6068655"/>
            <a:ext cx="113769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Problems and solutions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632526" y="32778700"/>
            <a:ext cx="13829929" cy="729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Hierarchical phonological models improve accuracy of large-vocabulary cognate identification up to 20% on Top-N measures.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Evaluation and development framework for phonological models: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Allows for accurate feature calibration and parameter setting;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Enables a systematic task-based feature engineering.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Potential applications of the models beyond cognate identification: 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err="1" smtClean="0"/>
              <a:t>Interlingual</a:t>
            </a:r>
            <a:r>
              <a:rPr lang="en-GB" sz="3600" dirty="0" smtClean="0"/>
              <a:t> transliteration via common phonological space;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Character-based models for Neural MT;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Morphology induction &amp; morphological variation modelling.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Future work: evaluating alternative feature topologies, integrating statistical and semantic filters for cognate identification.</a:t>
            </a:r>
            <a:endParaRPr lang="en-GB" sz="3600" dirty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Phonological models and resources (feature sets + scripts) released on </a:t>
            </a:r>
            <a:r>
              <a:rPr lang="en-GB" sz="3600" dirty="0" smtClean="0">
                <a:hlinkClick r:id="rId6"/>
              </a:rPr>
              <a:t>https://github.com/bogdanbabych/cognates-phonology</a:t>
            </a:r>
            <a:r>
              <a:rPr lang="en-GB" sz="3600" dirty="0" smtClean="0"/>
              <a:t>  </a:t>
            </a:r>
            <a:endParaRPr lang="en-GB" sz="28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4614377" y="31408687"/>
            <a:ext cx="4359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62067" y="31408687"/>
            <a:ext cx="9538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Evaluation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7221" y="6068655"/>
            <a:ext cx="98690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59" y="20614021"/>
            <a:ext cx="278115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and evaluation framework for phonological models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7220" y="7366368"/>
            <a:ext cx="13777811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Cognate identification </a:t>
            </a:r>
            <a:r>
              <a:rPr lang="en-US" sz="3600" dirty="0" smtClean="0"/>
              <a:t>important for Machine Translation (MT) &amp; CAT: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Building cognate term-banks from comparable corpora;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Lexicon for closely-related &amp; under-resourced languages;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Additional data source for statistical sentence alignment, etc…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Current methods rely on character-based distances (e.g.,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)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Count insertions, deletions, substitutions of characters;</a:t>
            </a:r>
            <a:endParaRPr lang="en-GB" sz="3600" dirty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Treat each character as an ‘atomic’ unit without structure;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Difficult to apply across different scripts (need transliteration).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Solution: phonological features of characters to calculate similarity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Characters mapped to sets of distinctive acoustic features;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Used in historical linguistics and dialectological studies;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Applied to cognate identification for MT (cf. Babych, 2016).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3787" y="29997400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77220" y="14319552"/>
            <a:ext cx="17676863" cy="5251420"/>
            <a:chOff x="877220" y="14585980"/>
            <a:chExt cx="17676863" cy="5251420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7949791"/>
                </p:ext>
              </p:extLst>
            </p:nvPr>
          </p:nvGraphicFramePr>
          <p:xfrm>
            <a:off x="877220" y="14585980"/>
            <a:ext cx="8903723" cy="525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" name="Document" r:id="rId7" imgW="5727700" imgH="3378200" progId="Word.Document.12">
                    <p:embed/>
                  </p:oleObj>
                </mc:Choice>
                <mc:Fallback>
                  <p:oleObj name="Document" r:id="rId7" imgW="5727700" imgH="33782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7220" y="14585980"/>
                          <a:ext cx="8903723" cy="5251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2224093"/>
                </p:ext>
              </p:extLst>
            </p:nvPr>
          </p:nvGraphicFramePr>
          <p:xfrm>
            <a:off x="5303410" y="14611380"/>
            <a:ext cx="8063631" cy="679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4" name="Document" r:id="rId9" imgW="5727700" imgH="482600" progId="Word.Document.12">
                    <p:embed/>
                  </p:oleObj>
                </mc:Choice>
                <mc:Fallback>
                  <p:oleObj name="Document" r:id="rId9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03410" y="14611380"/>
                          <a:ext cx="8063631" cy="679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1431873"/>
                </p:ext>
              </p:extLst>
            </p:nvPr>
          </p:nvGraphicFramePr>
          <p:xfrm>
            <a:off x="5303838" y="16144603"/>
            <a:ext cx="9010650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5" name="Document" r:id="rId11" imgW="5727700" imgH="876300" progId="Word.Document.12">
                    <p:embed/>
                  </p:oleObj>
                </mc:Choice>
                <mc:Fallback>
                  <p:oleObj name="Document" r:id="rId11" imgW="5727700" imgH="8763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03838" y="16144603"/>
                          <a:ext cx="9010650" cy="1377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126075"/>
                </p:ext>
              </p:extLst>
            </p:nvPr>
          </p:nvGraphicFramePr>
          <p:xfrm>
            <a:off x="5303410" y="18395950"/>
            <a:ext cx="8666914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6" name="Document" r:id="rId13" imgW="5727700" imgH="482600" progId="Word.Document.12">
                    <p:embed/>
                  </p:oleObj>
                </mc:Choice>
                <mc:Fallback>
                  <p:oleObj name="Document" r:id="rId13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03410" y="18395950"/>
                          <a:ext cx="8666914" cy="730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3776323"/>
                </p:ext>
              </p:extLst>
            </p:nvPr>
          </p:nvGraphicFramePr>
          <p:xfrm>
            <a:off x="10075899" y="14611380"/>
            <a:ext cx="8478184" cy="5226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7" name="Document" r:id="rId15" imgW="5727700" imgH="3530600" progId="Word.Document.12">
                    <p:embed/>
                  </p:oleObj>
                </mc:Choice>
                <mc:Fallback>
                  <p:oleObj name="Document" r:id="rId15" imgW="5727700" imgH="3530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075899" y="14611380"/>
                          <a:ext cx="8478184" cy="5226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5378162" y="7366368"/>
            <a:ext cx="14084293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Large-vocabulary cognate identification ≠ historic linguistic studies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False positives due to many more plausible alternatives;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In pilot: phonological feature vectors degraded performance;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Baseline character-based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more resistant to errors.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Some errors of Phonological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metric due to imbalanced cost of insertion/deletion vs. substitution, e.g., for 5 phonological features: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Typical substitution cost for unrelated consonants = 0.8;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The insertion/deletion cost = 1.0 leads to under-generation of cognates with inserted/deleted characters.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We need a systematic way for development and evaluation </a:t>
            </a:r>
            <a:r>
              <a:rPr lang="en-US" sz="3600" dirty="0"/>
              <a:t>of alternative feature </a:t>
            </a:r>
            <a:r>
              <a:rPr lang="en-US" sz="3600" dirty="0" smtClean="0"/>
              <a:t>models, arrangements and edit costs</a:t>
            </a:r>
          </a:p>
          <a:p>
            <a:pPr lvl="1"/>
            <a:r>
              <a:rPr lang="en-GB" sz="3600" dirty="0" smtClean="0"/>
              <a:t>(an automated framework for phonological feature engineering):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583358" y="16510000"/>
            <a:ext cx="69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7925573" y="16510000"/>
            <a:ext cx="12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…etc.</a:t>
            </a:r>
            <a:endParaRPr lang="en-US" sz="3600" dirty="0"/>
          </a:p>
        </p:txBody>
      </p:sp>
      <p:pic>
        <p:nvPicPr>
          <p:cNvPr id="41" name="Picture 40" descr="Diagram-experiment-flow-2018-05-for-poster-v05.jpe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9" y="22005306"/>
            <a:ext cx="28585235" cy="8373094"/>
          </a:xfrm>
          <a:prstGeom prst="rect">
            <a:avLst/>
          </a:prstGeom>
        </p:spPr>
      </p:pic>
      <p:pic>
        <p:nvPicPr>
          <p:cNvPr id="2" name="Picture 1" descr="Diagram2-feature-arrangements-hierarchy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688" y="14643115"/>
            <a:ext cx="6701885" cy="4927857"/>
          </a:xfrm>
          <a:prstGeom prst="rect">
            <a:avLst/>
          </a:prstGeom>
        </p:spPr>
      </p:pic>
      <p:pic>
        <p:nvPicPr>
          <p:cNvPr id="3" name="Picture 2" descr="Diagram2-feature-arrangements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11" y="14630944"/>
            <a:ext cx="3041287" cy="49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-experiment-flow-2018-05-for-poster-v0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833" y="19393431"/>
            <a:ext cx="7568803" cy="22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7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10788</TotalTime>
  <Words>409</Words>
  <Application>Microsoft Macintosh PowerPoint</Application>
  <PresentationFormat>Custom</PresentationFormat>
  <Paragraphs>43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Microsoft Word Document</vt:lpstr>
      <vt:lpstr>PowerPoint Presentation</vt:lpstr>
      <vt:lpstr>PowerPoint Presentation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212</cp:revision>
  <dcterms:created xsi:type="dcterms:W3CDTF">2016-05-15T20:58:20Z</dcterms:created>
  <dcterms:modified xsi:type="dcterms:W3CDTF">2018-05-22T14:05:49Z</dcterms:modified>
</cp:coreProperties>
</file>